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78" r:id="rId5"/>
    <p:sldId id="283" r:id="rId6"/>
    <p:sldId id="281" r:id="rId7"/>
    <p:sldId id="280" r:id="rId8"/>
    <p:sldId id="282" r:id="rId9"/>
    <p:sldId id="279" r:id="rId10"/>
    <p:sldId id="288" r:id="rId11"/>
    <p:sldId id="289" r:id="rId12"/>
    <p:sldId id="287" r:id="rId13"/>
    <p:sldId id="290" r:id="rId14"/>
    <p:sldId id="286" r:id="rId15"/>
    <p:sldId id="291" r:id="rId16"/>
    <p:sldId id="285" r:id="rId17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86F0CB4-700F-4E4D-9387-DCCF65B58364}" type="datetimeFigureOut">
              <a:rPr lang="es-EC" smtClean="0"/>
              <a:t>26/08/2015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FCA94D5-1CCF-476C-8BC5-DE95E498343A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0CB4-700F-4E4D-9387-DCCF65B58364}" type="datetimeFigureOut">
              <a:rPr lang="es-EC" smtClean="0"/>
              <a:t>26/08/2015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94D5-1CCF-476C-8BC5-DE95E498343A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0CB4-700F-4E4D-9387-DCCF65B58364}" type="datetimeFigureOut">
              <a:rPr lang="es-EC" smtClean="0"/>
              <a:t>26/08/2015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94D5-1CCF-476C-8BC5-DE95E498343A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0CB4-700F-4E4D-9387-DCCF65B58364}" type="datetimeFigureOut">
              <a:rPr lang="es-EC" smtClean="0"/>
              <a:t>26/08/2015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94D5-1CCF-476C-8BC5-DE95E498343A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0CB4-700F-4E4D-9387-DCCF65B58364}" type="datetimeFigureOut">
              <a:rPr lang="es-EC" smtClean="0"/>
              <a:t>26/08/2015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94D5-1CCF-476C-8BC5-DE95E498343A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0CB4-700F-4E4D-9387-DCCF65B58364}" type="datetimeFigureOut">
              <a:rPr lang="es-EC" smtClean="0"/>
              <a:t>26/08/2015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94D5-1CCF-476C-8BC5-DE95E498343A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0CB4-700F-4E4D-9387-DCCF65B58364}" type="datetimeFigureOut">
              <a:rPr lang="es-EC" smtClean="0"/>
              <a:t>26/08/2015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94D5-1CCF-476C-8BC5-DE95E498343A}" type="slidenum">
              <a:rPr lang="es-EC" smtClean="0"/>
              <a:t>‹Nº›</a:t>
            </a:fld>
            <a:endParaRPr lang="es-EC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0CB4-700F-4E4D-9387-DCCF65B58364}" type="datetimeFigureOut">
              <a:rPr lang="es-EC" smtClean="0"/>
              <a:t>26/08/2015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94D5-1CCF-476C-8BC5-DE95E498343A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0CB4-700F-4E4D-9387-DCCF65B58364}" type="datetimeFigureOut">
              <a:rPr lang="es-EC" smtClean="0"/>
              <a:t>26/08/2015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94D5-1CCF-476C-8BC5-DE95E498343A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86F0CB4-700F-4E4D-9387-DCCF65B58364}" type="datetimeFigureOut">
              <a:rPr lang="es-EC" smtClean="0"/>
              <a:t>26/08/2015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FCA94D5-1CCF-476C-8BC5-DE95E498343A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86F0CB4-700F-4E4D-9387-DCCF65B58364}" type="datetimeFigureOut">
              <a:rPr lang="es-EC" smtClean="0"/>
              <a:t>26/08/2015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FCA94D5-1CCF-476C-8BC5-DE95E498343A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86F0CB4-700F-4E4D-9387-DCCF65B58364}" type="datetimeFigureOut">
              <a:rPr lang="es-EC" smtClean="0"/>
              <a:t>26/08/2015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FCA94D5-1CCF-476C-8BC5-DE95E498343A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56" y="1196752"/>
            <a:ext cx="6264695" cy="2426273"/>
          </a:xfrm>
        </p:spPr>
        <p:txBody>
          <a:bodyPr>
            <a:noAutofit/>
          </a:bodyPr>
          <a:lstStyle/>
          <a:p>
            <a:r>
              <a:rPr lang="es-EC" dirty="0" smtClean="0"/>
              <a:t>MANEJO SEGURO DE BATERÍAS</a:t>
            </a:r>
            <a:br>
              <a:rPr lang="es-EC" dirty="0" smtClean="0"/>
            </a:br>
            <a:r>
              <a:rPr lang="es-EC" sz="3200" dirty="0" smtClean="0"/>
              <a:t>PRACTICAS DE TRABAJO SEGURO</a:t>
            </a:r>
            <a:endParaRPr lang="es-EC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3736622"/>
            <a:ext cx="6264696" cy="1996634"/>
          </a:xfrm>
        </p:spPr>
        <p:txBody>
          <a:bodyPr>
            <a:noAutofit/>
          </a:bodyPr>
          <a:lstStyle/>
          <a:p>
            <a:r>
              <a:rPr lang="es-EC" sz="2800" dirty="0" smtClean="0"/>
              <a:t>CONAUTO C.A.</a:t>
            </a:r>
          </a:p>
          <a:p>
            <a:r>
              <a:rPr lang="es-EC" sz="2800" dirty="0" smtClean="0"/>
              <a:t>SEGURIDAD INDUSTRIAL</a:t>
            </a:r>
          </a:p>
          <a:p>
            <a:r>
              <a:rPr lang="es-EC" sz="2800" dirty="0" smtClean="0"/>
              <a:t>2015</a:t>
            </a:r>
          </a:p>
          <a:p>
            <a:r>
              <a:rPr lang="es-EC" sz="2000" b="1" dirty="0" smtClean="0"/>
              <a:t>Ing. Cristina Orellana – Jefe de Seguridad Industrial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218862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Las baterías poseen dos sustancias peligrosas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988840"/>
            <a:ext cx="6984776" cy="3734229"/>
          </a:xfrm>
        </p:spPr>
        <p:txBody>
          <a:bodyPr/>
          <a:lstStyle/>
          <a:p>
            <a:pPr marL="0" indent="0" algn="just">
              <a:buNone/>
            </a:pPr>
            <a:r>
              <a:rPr lang="es-EC" b="1" dirty="0"/>
              <a:t>Electrolito ácido:  </a:t>
            </a:r>
            <a:r>
              <a:rPr lang="es-EC" dirty="0"/>
              <a:t>tiene alto contenido de plomo disuelto y en forma de partículas</a:t>
            </a:r>
            <a:r>
              <a:rPr lang="es-EC" dirty="0" smtClean="0"/>
              <a:t>, y </a:t>
            </a:r>
            <a:r>
              <a:rPr lang="es-EC" dirty="0"/>
              <a:t>puede causar </a:t>
            </a:r>
            <a:r>
              <a:rPr lang="es-EC" b="1" u="sng" dirty="0">
                <a:solidFill>
                  <a:srgbClr val="FF0000"/>
                </a:solidFill>
              </a:rPr>
              <a:t>quemaduras en la piel y los ojos</a:t>
            </a:r>
            <a:r>
              <a:rPr lang="es-EC" dirty="0" smtClean="0"/>
              <a:t>		</a:t>
            </a:r>
            <a:endParaRPr lang="es-EC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12976"/>
            <a:ext cx="2015180" cy="308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17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Las baterías poseen dos sustancias peligrosas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2119257"/>
            <a:ext cx="7560840" cy="36038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C" b="1" dirty="0" smtClean="0"/>
              <a:t>Rejillas de </a:t>
            </a:r>
            <a:r>
              <a:rPr lang="es-EC" b="1" dirty="0"/>
              <a:t>plomo: </a:t>
            </a:r>
            <a:r>
              <a:rPr lang="es-EC" dirty="0"/>
              <a:t>son altamente </a:t>
            </a:r>
            <a:r>
              <a:rPr lang="es-EC" dirty="0" smtClean="0"/>
              <a:t>tóxicos. Ingresan </a:t>
            </a:r>
            <a:r>
              <a:rPr lang="es-EC" dirty="0"/>
              <a:t>al organismo </a:t>
            </a:r>
            <a:r>
              <a:rPr lang="es-EC" b="1" u="sng" dirty="0">
                <a:solidFill>
                  <a:srgbClr val="FF0000"/>
                </a:solidFill>
              </a:rPr>
              <a:t>por ingestión o inhalación </a:t>
            </a:r>
            <a:r>
              <a:rPr lang="es-EC" dirty="0"/>
              <a:t>y se </a:t>
            </a:r>
            <a:r>
              <a:rPr lang="es-EC" dirty="0" smtClean="0"/>
              <a:t>transportan por </a:t>
            </a:r>
            <a:r>
              <a:rPr lang="es-EC" dirty="0"/>
              <a:t>la corriente sanguínea acumulándose en todos los órganos, especialmente </a:t>
            </a:r>
            <a:r>
              <a:rPr lang="es-EC" dirty="0" smtClean="0"/>
              <a:t>en los </a:t>
            </a:r>
            <a:r>
              <a:rPr lang="es-EC" dirty="0"/>
              <a:t>huesos. La exposición prolongada puede </a:t>
            </a:r>
            <a:r>
              <a:rPr lang="es-EC" b="1" u="sng" dirty="0">
                <a:solidFill>
                  <a:srgbClr val="FF0000"/>
                </a:solidFill>
              </a:rPr>
              <a:t>afectar el sistema nervioso central, </a:t>
            </a:r>
            <a:r>
              <a:rPr lang="es-EC" dirty="0" smtClean="0"/>
              <a:t>cuyos </a:t>
            </a:r>
            <a:r>
              <a:rPr lang="es-EC" dirty="0"/>
              <a:t>efectos van desde sutiles cambios psicológicos y de comportamiento, </a:t>
            </a:r>
            <a:r>
              <a:rPr lang="es-EC" dirty="0" smtClean="0"/>
              <a:t>hasta graves </a:t>
            </a:r>
            <a:r>
              <a:rPr lang="es-EC" dirty="0"/>
              <a:t>efectos neurológicos, siendo los niños la población en mayor riesgo.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1" r="4398" b="6449"/>
          <a:stretch/>
        </p:blipFill>
        <p:spPr bwMode="auto">
          <a:xfrm>
            <a:off x="7020272" y="4876799"/>
            <a:ext cx="2108218" cy="198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41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RIESGOS Y MEDIDAS DE SEGURIDAD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772816"/>
            <a:ext cx="756084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b="1" dirty="0">
                <a:solidFill>
                  <a:srgbClr val="0070C0"/>
                </a:solidFill>
              </a:rPr>
              <a:t> Inhalación:</a:t>
            </a:r>
          </a:p>
          <a:p>
            <a:pPr marL="0" indent="0">
              <a:buNone/>
            </a:pPr>
            <a:r>
              <a:rPr lang="es-EC" u="sng" dirty="0"/>
              <a:t>Ácido sulfúrico: </a:t>
            </a:r>
            <a:r>
              <a:rPr lang="es-EC" dirty="0"/>
              <a:t>Respirar vapores o niebla de ácido sulfúrico puede causar </a:t>
            </a:r>
            <a:r>
              <a:rPr lang="es-EC" dirty="0" smtClean="0"/>
              <a:t>irritación en </a:t>
            </a:r>
            <a:r>
              <a:rPr lang="es-EC" dirty="0"/>
              <a:t>las vías respiratorias.</a:t>
            </a:r>
          </a:p>
          <a:p>
            <a:pPr marL="0" indent="0" algn="just">
              <a:buNone/>
            </a:pPr>
            <a:r>
              <a:rPr lang="es-EC" u="sng" dirty="0"/>
              <a:t>Compuestos de plomo: </a:t>
            </a:r>
            <a:r>
              <a:rPr lang="es-EC" dirty="0"/>
              <a:t>La inhalación del polvo o vapores puede causar </a:t>
            </a:r>
            <a:r>
              <a:rPr lang="es-EC" dirty="0" smtClean="0"/>
              <a:t>irritación en </a:t>
            </a:r>
            <a:r>
              <a:rPr lang="es-EC" dirty="0"/>
              <a:t>vías respiratorias y pulmones</a:t>
            </a:r>
            <a:r>
              <a:rPr lang="es-EC" dirty="0" smtClean="0"/>
              <a:t>.</a:t>
            </a:r>
            <a:endParaRPr lang="es-EC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2" b="7348"/>
          <a:stretch/>
        </p:blipFill>
        <p:spPr bwMode="auto">
          <a:xfrm>
            <a:off x="3419872" y="3933056"/>
            <a:ext cx="2221307" cy="230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2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RIESGOS Y MEDIDAS DE SEGURIDAD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772816"/>
            <a:ext cx="756084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b="1" dirty="0" smtClean="0">
                <a:solidFill>
                  <a:srgbClr val="0070C0"/>
                </a:solidFill>
              </a:rPr>
              <a:t>Ingestión</a:t>
            </a:r>
            <a:r>
              <a:rPr lang="es-EC" b="1" dirty="0">
                <a:solidFill>
                  <a:srgbClr val="0070C0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es-EC" u="sng" dirty="0"/>
              <a:t>Ácido sulfúrico: </a:t>
            </a:r>
            <a:r>
              <a:rPr lang="es-EC" dirty="0"/>
              <a:t>Puede causar una irritación severa en boca, garganta, </a:t>
            </a:r>
            <a:r>
              <a:rPr lang="es-EC" dirty="0" smtClean="0"/>
              <a:t>esófago y </a:t>
            </a:r>
            <a:r>
              <a:rPr lang="es-EC" dirty="0"/>
              <a:t>estómago. </a:t>
            </a:r>
            <a:endParaRPr lang="es-EC" dirty="0" smtClean="0"/>
          </a:p>
          <a:p>
            <a:pPr marL="0" indent="0" algn="just">
              <a:buNone/>
            </a:pPr>
            <a:r>
              <a:rPr lang="es-EC" u="sng" dirty="0" smtClean="0"/>
              <a:t>Compuestos </a:t>
            </a:r>
            <a:r>
              <a:rPr lang="es-EC" u="sng" dirty="0"/>
              <a:t>de plomo: </a:t>
            </a:r>
            <a:r>
              <a:rPr lang="es-EC" dirty="0"/>
              <a:t>Su ingestión puede causar severo dolor </a:t>
            </a:r>
            <a:r>
              <a:rPr lang="es-EC" dirty="0" smtClean="0"/>
              <a:t>Abdominal</a:t>
            </a:r>
            <a:r>
              <a:rPr lang="es-EC" dirty="0"/>
              <a:t>, nausea</a:t>
            </a:r>
            <a:r>
              <a:rPr lang="es-EC" dirty="0" smtClean="0"/>
              <a:t>, vómito</a:t>
            </a:r>
            <a:r>
              <a:rPr lang="es-EC" dirty="0"/>
              <a:t>, diarrea y calambres. La ingestión aguda puede llevar </a:t>
            </a:r>
            <a:r>
              <a:rPr lang="es-EC" dirty="0" smtClean="0"/>
              <a:t>rápidamente a </a:t>
            </a:r>
            <a:r>
              <a:rPr lang="es-EC" dirty="0"/>
              <a:t>toxicidad sistémica.</a:t>
            </a:r>
          </a:p>
        </p:txBody>
      </p:sp>
    </p:spTree>
    <p:extLst>
      <p:ext uri="{BB962C8B-B14F-4D97-AF65-F5344CB8AC3E}">
        <p14:creationId xmlns:p14="http://schemas.microsoft.com/office/powerpoint/2010/main" val="101783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836712"/>
            <a:ext cx="7416824" cy="54726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2600" b="1" dirty="0">
                <a:solidFill>
                  <a:srgbClr val="0070C0"/>
                </a:solidFill>
              </a:rPr>
              <a:t>Contacto con la piel:</a:t>
            </a:r>
          </a:p>
          <a:p>
            <a:pPr marL="0" indent="0">
              <a:buNone/>
            </a:pPr>
            <a:r>
              <a:rPr lang="es-EC" u="sng" dirty="0"/>
              <a:t>Acido sulfúrico: </a:t>
            </a:r>
            <a:r>
              <a:rPr lang="es-EC" dirty="0"/>
              <a:t>El ácido sulfúrico causa quemaduras, úlceras e irritación severa.</a:t>
            </a:r>
          </a:p>
          <a:p>
            <a:pPr marL="0" indent="0">
              <a:buNone/>
            </a:pPr>
            <a:r>
              <a:rPr lang="es-EC" u="sng" dirty="0"/>
              <a:t>Compuestos de plomo: </a:t>
            </a:r>
            <a:r>
              <a:rPr lang="es-EC" dirty="0"/>
              <a:t>No se absorben por la piel.</a:t>
            </a:r>
          </a:p>
          <a:p>
            <a:pPr marL="0" indent="0">
              <a:buNone/>
            </a:pPr>
            <a:r>
              <a:rPr lang="es-EC" sz="2600" b="1" dirty="0">
                <a:solidFill>
                  <a:srgbClr val="0070C0"/>
                </a:solidFill>
              </a:rPr>
              <a:t>Contacto con los ojos:</a:t>
            </a:r>
          </a:p>
          <a:p>
            <a:pPr marL="0" indent="0">
              <a:buNone/>
            </a:pPr>
            <a:r>
              <a:rPr lang="es-EC" u="sng" dirty="0"/>
              <a:t>Acido sulfúrico: </a:t>
            </a:r>
            <a:r>
              <a:rPr lang="es-EC" dirty="0"/>
              <a:t>Causa irritación severa, quemaduras, daño a las córneas y ceguera.</a:t>
            </a:r>
          </a:p>
          <a:p>
            <a:pPr marL="0" indent="0">
              <a:buNone/>
            </a:pPr>
            <a:r>
              <a:rPr lang="es-EC" u="sng" dirty="0"/>
              <a:t>Compuestos de plomo: </a:t>
            </a:r>
            <a:r>
              <a:rPr lang="es-EC" dirty="0"/>
              <a:t>Pueden causar irritación.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4" b="14816"/>
          <a:stretch/>
        </p:blipFill>
        <p:spPr bwMode="auto">
          <a:xfrm>
            <a:off x="4860032" y="4728758"/>
            <a:ext cx="4283968" cy="212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" y="4721883"/>
            <a:ext cx="3488967" cy="212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49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836712"/>
            <a:ext cx="7416824" cy="54726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2600" b="1" dirty="0" smtClean="0">
                <a:solidFill>
                  <a:srgbClr val="0070C0"/>
                </a:solidFill>
              </a:rPr>
              <a:t>Fuego y explosión:</a:t>
            </a:r>
            <a:endParaRPr lang="es-EC" sz="2600" b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es-EC" dirty="0"/>
              <a:t>La liberación de hidrógeno, </a:t>
            </a:r>
            <a:r>
              <a:rPr lang="es-EC" u="sng" dirty="0"/>
              <a:t>incluso con la batería en estado de reposo</a:t>
            </a:r>
            <a:r>
              <a:rPr lang="es-EC" dirty="0"/>
              <a:t>, es </a:t>
            </a:r>
            <a:r>
              <a:rPr lang="es-EC" dirty="0" smtClean="0"/>
              <a:t>inherente a </a:t>
            </a:r>
            <a:r>
              <a:rPr lang="es-EC" dirty="0"/>
              <a:t>la reacción química que se </a:t>
            </a:r>
            <a:r>
              <a:rPr lang="es-EC" dirty="0" smtClean="0"/>
              <a:t>produce, </a:t>
            </a:r>
            <a:r>
              <a:rPr lang="es-EC" dirty="0"/>
              <a:t>por lo tanto la </a:t>
            </a:r>
            <a:r>
              <a:rPr lang="es-EC" dirty="0" smtClean="0"/>
              <a:t>emanación de </a:t>
            </a:r>
            <a:r>
              <a:rPr lang="es-EC" dirty="0"/>
              <a:t>este gas inflamable es inevitable. </a:t>
            </a:r>
            <a:endParaRPr lang="es-EC" dirty="0" smtClean="0"/>
          </a:p>
          <a:p>
            <a:pPr marL="0" indent="0" algn="just">
              <a:buNone/>
            </a:pPr>
            <a:r>
              <a:rPr lang="es-EC" dirty="0" smtClean="0"/>
              <a:t>La proximidad a </a:t>
            </a:r>
            <a:r>
              <a:rPr lang="es-EC" u="sng" dirty="0" smtClean="0"/>
              <a:t>cigarro </a:t>
            </a:r>
            <a:r>
              <a:rPr lang="es-EC" u="sng" dirty="0"/>
              <a:t>encendido, flama o </a:t>
            </a:r>
            <a:r>
              <a:rPr lang="es-EC" u="sng" dirty="0" smtClean="0"/>
              <a:t>chispa </a:t>
            </a:r>
            <a:r>
              <a:rPr lang="es-EC" u="sng" dirty="0"/>
              <a:t>pueden causar </a:t>
            </a:r>
            <a:r>
              <a:rPr lang="es-EC" u="sng" dirty="0" smtClean="0"/>
              <a:t>la explosión </a:t>
            </a:r>
            <a:r>
              <a:rPr lang="es-EC" u="sng" dirty="0"/>
              <a:t>de una batería </a:t>
            </a:r>
            <a:r>
              <a:rPr lang="es-EC" dirty="0"/>
              <a:t>con la proyección violenta tanto de fragmentos de </a:t>
            </a:r>
            <a:r>
              <a:rPr lang="es-EC" dirty="0" smtClean="0"/>
              <a:t>la caja </a:t>
            </a:r>
            <a:r>
              <a:rPr lang="es-EC" dirty="0"/>
              <a:t>como del electrolito líquido corrosivo.</a:t>
            </a:r>
          </a:p>
        </p:txBody>
      </p:sp>
    </p:spTree>
    <p:extLst>
      <p:ext uri="{BB962C8B-B14F-4D97-AF65-F5344CB8AC3E}">
        <p14:creationId xmlns:p14="http://schemas.microsoft.com/office/powerpoint/2010/main" val="177776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/>
          <a:lstStyle/>
          <a:p>
            <a:r>
              <a:rPr lang="es-EC" dirty="0" smtClean="0"/>
              <a:t>MEDIDAS DE SEGURIDAD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628800"/>
            <a:ext cx="7704856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C" sz="2000" dirty="0"/>
              <a:t>Para evitar riesgos de electrocución y cortocircuitos, cuando se trabaje con </a:t>
            </a:r>
            <a:r>
              <a:rPr lang="es-EC" sz="2000" dirty="0" smtClean="0"/>
              <a:t>baterías sigan las siguientes precauciones:</a:t>
            </a:r>
          </a:p>
          <a:p>
            <a:r>
              <a:rPr lang="es-EC" sz="2000" dirty="0"/>
              <a:t>Remover relojes, anillos u otros objetos metálicos de las manos que </a:t>
            </a:r>
            <a:r>
              <a:rPr lang="es-EC" sz="2000" dirty="0" smtClean="0"/>
              <a:t>pudieran entrar </a:t>
            </a:r>
            <a:r>
              <a:rPr lang="es-EC" sz="2000" dirty="0"/>
              <a:t>en contacto accidentalmente con los bornes de la batería;</a:t>
            </a:r>
          </a:p>
          <a:p>
            <a:r>
              <a:rPr lang="es-EC" sz="2000" dirty="0" smtClean="0"/>
              <a:t>No </a:t>
            </a:r>
            <a:r>
              <a:rPr lang="es-EC" sz="2000" dirty="0"/>
              <a:t>dejar herramientas u objetos de metal sobre las baterías;</a:t>
            </a:r>
          </a:p>
          <a:p>
            <a:r>
              <a:rPr lang="es-EC" sz="2000" dirty="0" smtClean="0"/>
              <a:t>Usar </a:t>
            </a:r>
            <a:r>
              <a:rPr lang="es-EC" sz="2000" dirty="0"/>
              <a:t>guantes y botas de goma;</a:t>
            </a:r>
          </a:p>
          <a:p>
            <a:r>
              <a:rPr lang="es-EC" sz="2000" dirty="0" smtClean="0"/>
              <a:t>Usar </a:t>
            </a:r>
            <a:r>
              <a:rPr lang="es-EC" sz="2000" dirty="0"/>
              <a:t>herramientas con mangos aislantes;</a:t>
            </a:r>
          </a:p>
          <a:p>
            <a:r>
              <a:rPr lang="es-EC" sz="2000" dirty="0" smtClean="0"/>
              <a:t>Desconectar </a:t>
            </a:r>
            <a:r>
              <a:rPr lang="es-EC" sz="2000" dirty="0"/>
              <a:t>la fuente de carga antes de conectar o desconectar terminales </a:t>
            </a:r>
            <a:r>
              <a:rPr lang="es-EC" sz="2000" dirty="0" smtClean="0"/>
              <a:t>de batería</a:t>
            </a:r>
            <a:r>
              <a:rPr lang="es-EC" sz="2000" dirty="0"/>
              <a:t>;</a:t>
            </a:r>
          </a:p>
          <a:p>
            <a:r>
              <a:rPr lang="es-EC" sz="2000" dirty="0" smtClean="0"/>
              <a:t>Determinar </a:t>
            </a:r>
            <a:r>
              <a:rPr lang="es-EC" sz="2000" dirty="0"/>
              <a:t>si la batería está haciendo contacto a tierra inadvertidamente; </a:t>
            </a:r>
            <a:r>
              <a:rPr lang="es-EC" sz="2000" dirty="0" smtClean="0"/>
              <a:t>de ser </a:t>
            </a:r>
            <a:r>
              <a:rPr lang="es-EC" sz="2000" dirty="0"/>
              <a:t>así, remover la fuente de tierra, pues el contacto con cualquier parte de </a:t>
            </a:r>
            <a:r>
              <a:rPr lang="es-EC" sz="2000" dirty="0" smtClean="0"/>
              <a:t>la batería </a:t>
            </a:r>
            <a:r>
              <a:rPr lang="es-EC" sz="2000" dirty="0"/>
              <a:t>conectada a tierra puede resultar en </a:t>
            </a:r>
            <a:r>
              <a:rPr lang="es-EC" sz="2000" dirty="0" smtClean="0"/>
              <a:t>choque </a:t>
            </a:r>
            <a:r>
              <a:rPr lang="es-EC" sz="2000" dirty="0"/>
              <a:t>eléctrico.</a:t>
            </a:r>
          </a:p>
        </p:txBody>
      </p:sp>
    </p:spTree>
    <p:extLst>
      <p:ext uri="{BB962C8B-B14F-4D97-AF65-F5344CB8AC3E}">
        <p14:creationId xmlns:p14="http://schemas.microsoft.com/office/powerpoint/2010/main" val="160350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AGENDA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1772816"/>
            <a:ext cx="6196405" cy="4608511"/>
          </a:xfrm>
        </p:spPr>
        <p:txBody>
          <a:bodyPr>
            <a:normAutofit/>
          </a:bodyPr>
          <a:lstStyle/>
          <a:p>
            <a:r>
              <a:rPr lang="es-EC" dirty="0" smtClean="0"/>
              <a:t>Objetivo</a:t>
            </a:r>
          </a:p>
          <a:p>
            <a:r>
              <a:rPr lang="es-EC" dirty="0" smtClean="0"/>
              <a:t>Componentes de las baterías</a:t>
            </a:r>
          </a:p>
          <a:p>
            <a:r>
              <a:rPr lang="es-EC" dirty="0" smtClean="0"/>
              <a:t>Riesgos y medidas de seguridad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4124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844824"/>
            <a:ext cx="7141408" cy="3603812"/>
          </a:xfrm>
        </p:spPr>
        <p:txBody>
          <a:bodyPr/>
          <a:lstStyle/>
          <a:p>
            <a:r>
              <a:rPr lang="es-EC" dirty="0"/>
              <a:t>Brindar a los trabajadores un conocimiento acerca de cómo </a:t>
            </a:r>
            <a:r>
              <a:rPr lang="es-EC" dirty="0" smtClean="0"/>
              <a:t>manipular de manera segura las baterías de los vehículos. </a:t>
            </a:r>
            <a:endParaRPr lang="es-EC" dirty="0"/>
          </a:p>
          <a:p>
            <a:r>
              <a:rPr lang="es-EC" dirty="0" smtClean="0"/>
              <a:t>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6757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COMPONENTES DE LA BATERIA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C" b="1" dirty="0" smtClean="0"/>
              <a:t>Electrolito</a:t>
            </a:r>
            <a:r>
              <a:rPr lang="es-EC" b="1" dirty="0"/>
              <a:t>: </a:t>
            </a:r>
            <a:r>
              <a:rPr lang="es-EC" dirty="0"/>
              <a:t>Solución diluida de ácido sulfúrico en agua (33,5% aproximadamente</a:t>
            </a:r>
            <a:r>
              <a:rPr lang="es-EC" dirty="0" smtClean="0"/>
              <a:t>) que </a:t>
            </a:r>
            <a:r>
              <a:rPr lang="es-EC" dirty="0"/>
              <a:t>puede encontrarse en tres estados: líquido, gelificado2 o absorbido3.</a:t>
            </a:r>
          </a:p>
          <a:p>
            <a:r>
              <a:rPr lang="es-EC" b="1" dirty="0" smtClean="0"/>
              <a:t>Placas </a:t>
            </a:r>
            <a:r>
              <a:rPr lang="es-EC" b="1" dirty="0"/>
              <a:t>o electrodos: </a:t>
            </a:r>
            <a:r>
              <a:rPr lang="es-EC" dirty="0"/>
              <a:t>Estas se componen de la materia activa y la rejilla. </a:t>
            </a:r>
            <a:r>
              <a:rPr lang="es-EC" dirty="0" smtClean="0"/>
              <a:t>La materia </a:t>
            </a:r>
            <a:r>
              <a:rPr lang="es-EC" dirty="0"/>
              <a:t>activa que rellena las rejillas de las placas positivas es dióxido de plomo</a:t>
            </a:r>
            <a:r>
              <a:rPr lang="es-EC" dirty="0" smtClean="0"/>
              <a:t>, en </a:t>
            </a:r>
            <a:r>
              <a:rPr lang="es-EC" dirty="0"/>
              <a:t>tanto la materia activa de las placas negativas es plomo esponjoso. En </a:t>
            </a:r>
            <a:r>
              <a:rPr lang="es-EC" dirty="0" smtClean="0"/>
              <a:t>estas últimas </a:t>
            </a:r>
            <a:r>
              <a:rPr lang="es-EC" dirty="0"/>
              <a:t>también se emplean pequeñas cantidades de </a:t>
            </a:r>
            <a:r>
              <a:rPr lang="es-EC" dirty="0" smtClean="0"/>
              <a:t>Sustancias </a:t>
            </a:r>
            <a:r>
              <a:rPr lang="es-EC" dirty="0"/>
              <a:t>tales </a:t>
            </a:r>
            <a:r>
              <a:rPr lang="es-EC" dirty="0" smtClean="0"/>
              <a:t>como sulfato </a:t>
            </a:r>
            <a:r>
              <a:rPr lang="es-EC" dirty="0"/>
              <a:t>de bario, negro de humo y lignina. Se distinguen las placas Planté y </a:t>
            </a:r>
            <a:r>
              <a:rPr lang="es-EC" dirty="0" smtClean="0"/>
              <a:t>las placas </a:t>
            </a:r>
            <a:r>
              <a:rPr lang="es-EC" dirty="0"/>
              <a:t>empastadas; éstas últimas pueden ser planas o tubulares.</a:t>
            </a:r>
          </a:p>
        </p:txBody>
      </p:sp>
    </p:spTree>
    <p:extLst>
      <p:ext uri="{BB962C8B-B14F-4D97-AF65-F5344CB8AC3E}">
        <p14:creationId xmlns:p14="http://schemas.microsoft.com/office/powerpoint/2010/main" val="289190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COMPONENTES DE LA BATERIA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C" b="1" dirty="0"/>
              <a:t>Rejillas: </a:t>
            </a:r>
            <a:r>
              <a:rPr lang="es-EC" dirty="0"/>
              <a:t>La rejilla es el elemento estructural que soporta la materia activa. </a:t>
            </a:r>
            <a:r>
              <a:rPr lang="es-EC" dirty="0" smtClean="0"/>
              <a:t>Su construcción </a:t>
            </a:r>
            <a:r>
              <a:rPr lang="es-EC" dirty="0"/>
              <a:t>es a base de una aleación de plomo con algún agente </a:t>
            </a:r>
            <a:r>
              <a:rPr lang="es-EC" dirty="0" smtClean="0"/>
              <a:t>endurecedor como </a:t>
            </a:r>
            <a:r>
              <a:rPr lang="es-EC" dirty="0"/>
              <a:t>el antimonio o el calcio. Otros metales como el arsénico, el estaño, el </a:t>
            </a:r>
            <a:r>
              <a:rPr lang="es-EC" dirty="0" err="1" smtClean="0"/>
              <a:t>selenioy</a:t>
            </a:r>
            <a:r>
              <a:rPr lang="es-EC" dirty="0" smtClean="0"/>
              <a:t> </a:t>
            </a:r>
            <a:r>
              <a:rPr lang="es-EC" dirty="0"/>
              <a:t>la plata son también utilizados en pequeñas cantidades en las aleaciones</a:t>
            </a:r>
            <a:r>
              <a:rPr lang="es-EC" dirty="0" smtClean="0"/>
              <a:t>. Las </a:t>
            </a:r>
            <a:r>
              <a:rPr lang="es-EC" dirty="0"/>
              <a:t>rejillas se fabrican en forma plana o tubular.</a:t>
            </a:r>
          </a:p>
          <a:p>
            <a:r>
              <a:rPr lang="es-EC" b="1" dirty="0" smtClean="0"/>
              <a:t>Separadores</a:t>
            </a:r>
            <a:r>
              <a:rPr lang="es-EC" b="1" dirty="0"/>
              <a:t>: </a:t>
            </a:r>
            <a:r>
              <a:rPr lang="es-EC" dirty="0"/>
              <a:t>Los separadores son elementos de material </a:t>
            </a:r>
            <a:r>
              <a:rPr lang="es-EC" dirty="0" err="1"/>
              <a:t>microporoso</a:t>
            </a:r>
            <a:r>
              <a:rPr lang="es-EC" dirty="0"/>
              <a:t> </a:t>
            </a:r>
            <a:r>
              <a:rPr lang="es-EC" dirty="0" smtClean="0"/>
              <a:t>que se </a:t>
            </a:r>
            <a:r>
              <a:rPr lang="es-EC" dirty="0"/>
              <a:t>colocan entre las placas de polaridad opuesta para evitar un corto circuito</a:t>
            </a:r>
            <a:r>
              <a:rPr lang="es-EC" dirty="0" smtClean="0"/>
              <a:t>. Entre </a:t>
            </a:r>
            <a:r>
              <a:rPr lang="es-EC" dirty="0"/>
              <a:t>los materiales utilizados en los separadores tipo hoja se encuentran </a:t>
            </a:r>
            <a:r>
              <a:rPr lang="es-EC" dirty="0" smtClean="0"/>
              <a:t>los celulósicos</a:t>
            </a:r>
            <a:r>
              <a:rPr lang="es-EC" dirty="0"/>
              <a:t>, los de fibra de vidrio y los de PVC. Los materiales utilizados en </a:t>
            </a:r>
            <a:r>
              <a:rPr lang="es-EC" dirty="0" smtClean="0"/>
              <a:t>los separadores </a:t>
            </a:r>
            <a:r>
              <a:rPr lang="es-EC" dirty="0"/>
              <a:t>tipo sobre son poliméricos siendo el más utilizado el PE.</a:t>
            </a:r>
          </a:p>
        </p:txBody>
      </p:sp>
    </p:spTree>
    <p:extLst>
      <p:ext uri="{BB962C8B-B14F-4D97-AF65-F5344CB8AC3E}">
        <p14:creationId xmlns:p14="http://schemas.microsoft.com/office/powerpoint/2010/main" val="203161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COMPONENTES DE LA BATERIA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C" b="1" dirty="0"/>
              <a:t>Carcasa: </a:t>
            </a:r>
            <a:r>
              <a:rPr lang="es-EC" dirty="0"/>
              <a:t>Es fabricada generalmente de PP y en algunos casos de ebonita (</a:t>
            </a:r>
            <a:r>
              <a:rPr lang="es-EC" dirty="0" smtClean="0"/>
              <a:t>caucho endurecido</a:t>
            </a:r>
            <a:r>
              <a:rPr lang="es-EC" dirty="0"/>
              <a:t>); en algunas baterías estacionarias se utiliza el estireno </a:t>
            </a:r>
            <a:r>
              <a:rPr lang="es-EC" dirty="0" err="1" smtClean="0"/>
              <a:t>acrilonitrilo</a:t>
            </a:r>
            <a:r>
              <a:rPr lang="es-EC" dirty="0" smtClean="0"/>
              <a:t> (</a:t>
            </a:r>
            <a:r>
              <a:rPr lang="es-EC" dirty="0"/>
              <a:t>SAN) que es transparente y permite ver el nivel del electrolito. En el </a:t>
            </a:r>
            <a:r>
              <a:rPr lang="es-EC" dirty="0" smtClean="0"/>
              <a:t>fondo de </a:t>
            </a:r>
            <a:r>
              <a:rPr lang="es-EC" dirty="0"/>
              <a:t>la carcasa o caja hay un espacio vacío que actúa como cámara colectora </a:t>
            </a:r>
            <a:r>
              <a:rPr lang="es-EC" dirty="0" smtClean="0"/>
              <a:t>de materia </a:t>
            </a:r>
            <a:r>
              <a:rPr lang="es-EC" dirty="0"/>
              <a:t>activa que se desprende de las placas.</a:t>
            </a:r>
          </a:p>
          <a:p>
            <a:r>
              <a:rPr lang="es-EC" b="1" dirty="0" smtClean="0"/>
              <a:t>Conectores</a:t>
            </a:r>
            <a:r>
              <a:rPr lang="es-EC" b="1" dirty="0"/>
              <a:t>: </a:t>
            </a:r>
            <a:r>
              <a:rPr lang="es-EC" dirty="0"/>
              <a:t>Piezas destinadas a conectar eléctricamente los elementos </a:t>
            </a:r>
            <a:r>
              <a:rPr lang="es-EC" dirty="0" smtClean="0"/>
              <a:t>internos de </a:t>
            </a:r>
            <a:r>
              <a:rPr lang="es-EC" dirty="0"/>
              <a:t>una batería; están hechos con aleaciones de plomo-antimonio o </a:t>
            </a:r>
            <a:r>
              <a:rPr lang="es-EC" dirty="0" err="1"/>
              <a:t>plomocobre</a:t>
            </a:r>
            <a:r>
              <a:rPr lang="es-EC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92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COMPONENTES DE LA BATERIA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C" b="1" dirty="0"/>
              <a:t>Terminales: </a:t>
            </a:r>
            <a:r>
              <a:rPr lang="es-EC" dirty="0"/>
              <a:t>Bornes o postes de la batería a los cuales se conecta el </a:t>
            </a:r>
            <a:r>
              <a:rPr lang="es-EC" dirty="0" smtClean="0"/>
              <a:t>circuito externo</a:t>
            </a:r>
            <a:r>
              <a:rPr lang="es-EC" dirty="0"/>
              <a:t>. Generalmente las terminales se fabrican con aleaciones de plomo.</a:t>
            </a:r>
          </a:p>
        </p:txBody>
      </p:sp>
    </p:spTree>
    <p:extLst>
      <p:ext uri="{BB962C8B-B14F-4D97-AF65-F5344CB8AC3E}">
        <p14:creationId xmlns:p14="http://schemas.microsoft.com/office/powerpoint/2010/main" val="422297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4704"/>
            <a:ext cx="657020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69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Las baterías poseen dos sustancias peligrosas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dirty="0" smtClean="0"/>
              <a:t>Electrolito ácido		Rejillas de plomo</a:t>
            </a:r>
            <a:endParaRPr lang="es-EC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662" y="2957176"/>
            <a:ext cx="2156257" cy="330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019" y="2957176"/>
            <a:ext cx="3039441" cy="308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32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4058</TotalTime>
  <Words>893</Words>
  <Application>Microsoft Office PowerPoint</Application>
  <PresentationFormat>Presentación en pantalla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Chincheta</vt:lpstr>
      <vt:lpstr>MANEJO SEGURO DE BATERÍAS PRACTICAS DE TRABAJO SEGURO</vt:lpstr>
      <vt:lpstr>AGENDA</vt:lpstr>
      <vt:lpstr>OBJETIVO</vt:lpstr>
      <vt:lpstr>COMPONENTES DE LA BATERIA</vt:lpstr>
      <vt:lpstr>COMPONENTES DE LA BATERIA</vt:lpstr>
      <vt:lpstr>COMPONENTES DE LA BATERIA</vt:lpstr>
      <vt:lpstr>COMPONENTES DE LA BATERIA</vt:lpstr>
      <vt:lpstr>Presentación de PowerPoint</vt:lpstr>
      <vt:lpstr>Las baterías poseen dos sustancias peligrosas</vt:lpstr>
      <vt:lpstr>Las baterías poseen dos sustancias peligrosas</vt:lpstr>
      <vt:lpstr>Las baterías poseen dos sustancias peligrosas</vt:lpstr>
      <vt:lpstr>RIESGOS Y MEDIDAS DE SEGURIDAD</vt:lpstr>
      <vt:lpstr>RIESGOS Y MEDIDAS DE SEGURIDAD</vt:lpstr>
      <vt:lpstr>Presentación de PowerPoint</vt:lpstr>
      <vt:lpstr>Presentación de PowerPoint</vt:lpstr>
      <vt:lpstr>MEDIDAS DE SEGURIDAD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Cristina Orellana</dc:creator>
  <cp:lastModifiedBy>Cristina Orellana</cp:lastModifiedBy>
  <cp:revision>56</cp:revision>
  <dcterms:created xsi:type="dcterms:W3CDTF">2015-04-20T17:26:41Z</dcterms:created>
  <dcterms:modified xsi:type="dcterms:W3CDTF">2015-08-26T16:56:29Z</dcterms:modified>
</cp:coreProperties>
</file>